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3" r:id="rId5"/>
    <p:sldId id="259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E9A"/>
    <a:srgbClr val="5B4936"/>
    <a:srgbClr val="FFC000"/>
    <a:srgbClr val="FFF8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5B4936"/>
              </a:solidFill>
            </c:spPr>
          </c:dPt>
          <c:dPt>
            <c:idx val="1"/>
            <c:explosion val="0"/>
            <c:spPr>
              <a:solidFill>
                <a:srgbClr val="E0BE9A"/>
              </a:solidFill>
            </c:spPr>
          </c:dPt>
          <c:dPt>
            <c:idx val="2"/>
            <c:explosion val="0"/>
            <c:spPr>
              <a:solidFill>
                <a:srgbClr val="5B4936"/>
              </a:solidFill>
            </c:spPr>
          </c:dPt>
          <c:dPt>
            <c:idx val="3"/>
            <c:explosion val="8"/>
            <c:spPr>
              <a:solidFill>
                <a:srgbClr val="FFC000"/>
              </a:solidFill>
            </c:spPr>
          </c:dPt>
          <c:dPt>
            <c:idx val="4"/>
            <c:explosion val="11"/>
            <c:spPr>
              <a:solidFill>
                <a:srgbClr val="FFC000"/>
              </a:solidFill>
            </c:spPr>
          </c:dPt>
          <c:cat>
            <c:strRef>
              <c:f>Feuil1!$A$2:$A$6</c:f>
              <c:strCache>
                <c:ptCount val="5"/>
                <c:pt idx="0">
                  <c:v>Stocks</c:v>
                </c:pt>
                <c:pt idx="1">
                  <c:v>Frais de création</c:v>
                </c:pt>
                <c:pt idx="2">
                  <c:v>Travaux</c:v>
                </c:pt>
                <c:pt idx="3">
                  <c:v>Ameublement</c:v>
                </c:pt>
                <c:pt idx="4">
                  <c:v>Décoration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20000</c:v>
                </c:pt>
                <c:pt idx="1">
                  <c:v>11500</c:v>
                </c:pt>
                <c:pt idx="2">
                  <c:v>45000</c:v>
                </c:pt>
                <c:pt idx="3">
                  <c:v>30000</c:v>
                </c:pt>
                <c:pt idx="4">
                  <c:v>3500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0.68512</cdr:x>
      <cdr:y>0.1949</cdr:y>
    </cdr:from>
    <cdr:to>
      <cdr:x>0.88593</cdr:x>
      <cdr:y>0.1949</cdr:y>
    </cdr:to>
    <cdr:sp macro="" textlink="">
      <cdr:nvSpPr>
        <cdr:cNvPr id="5" name="Connecteur droit avec flèche 4"/>
        <cdr:cNvSpPr/>
      </cdr:nvSpPr>
      <cdr:spPr>
        <a:xfrm xmlns:a="http://schemas.openxmlformats.org/drawingml/2006/main" flipH="1">
          <a:off x="4176464" y="792088"/>
          <a:ext cx="1224136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5B4936"/>
          </a:solidFill>
          <a:prstDash val="sysDash"/>
          <a:headEnd type="none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0.7678</cdr:x>
      <cdr:y>0.46068</cdr:y>
    </cdr:from>
    <cdr:to>
      <cdr:x>0.89774</cdr:x>
      <cdr:y>0.47193</cdr:y>
    </cdr:to>
    <cdr:sp macro="" textlink="">
      <cdr:nvSpPr>
        <cdr:cNvPr id="7" name="Connecteur droit avec flèche 6"/>
        <cdr:cNvSpPr/>
      </cdr:nvSpPr>
      <cdr:spPr>
        <a:xfrm xmlns:a="http://schemas.openxmlformats.org/drawingml/2006/main" flipH="1" flipV="1">
          <a:off x="4680520" y="1872206"/>
          <a:ext cx="792088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5B4936"/>
          </a:solidFill>
          <a:prstDash val="sysDash"/>
          <a:headEnd type="none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0.07087</cdr:x>
      <cdr:y>0.74418</cdr:y>
    </cdr:from>
    <cdr:to>
      <cdr:x>0.2835</cdr:x>
      <cdr:y>0.83277</cdr:y>
    </cdr:to>
    <cdr:sp macro="" textlink="">
      <cdr:nvSpPr>
        <cdr:cNvPr id="8" name="Connecteur droit avec flèche 7"/>
        <cdr:cNvSpPr/>
      </cdr:nvSpPr>
      <cdr:spPr>
        <a:xfrm xmlns:a="http://schemas.openxmlformats.org/drawingml/2006/main" flipV="1">
          <a:off x="432048" y="3024335"/>
          <a:ext cx="1296144" cy="3600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5B4936"/>
          </a:solidFill>
          <a:prstDash val="sysDash"/>
          <a:headEnd type="none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0.11812</cdr:x>
      <cdr:y>0.31893</cdr:y>
    </cdr:from>
    <cdr:to>
      <cdr:x>0.22443</cdr:x>
      <cdr:y>0.35437</cdr:y>
    </cdr:to>
    <cdr:sp macro="" textlink="">
      <cdr:nvSpPr>
        <cdr:cNvPr id="9" name="Connecteur droit avec flèche 8"/>
        <cdr:cNvSpPr/>
      </cdr:nvSpPr>
      <cdr:spPr>
        <a:xfrm xmlns:a="http://schemas.openxmlformats.org/drawingml/2006/main" flipV="1">
          <a:off x="720080" y="1296144"/>
          <a:ext cx="648072" cy="14401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5B4936"/>
          </a:solidFill>
          <a:prstDash val="sysDash"/>
          <a:headEnd type="none"/>
          <a:tailEnd type="oval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B9CE-3E65-4BB3-82D0-AA0DE0C4D451}" type="datetimeFigureOut">
              <a:rPr lang="fr-FR" smtClean="0"/>
              <a:pPr/>
              <a:t>16/10/2025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CF6E-BDC2-4E31-8E87-4DD9977773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courbé vers le haut 3"/>
          <p:cNvSpPr/>
          <p:nvPr/>
        </p:nvSpPr>
        <p:spPr>
          <a:xfrm>
            <a:off x="395536" y="260648"/>
            <a:ext cx="8496944" cy="1440160"/>
          </a:xfrm>
          <a:prstGeom prst="ellipseRibbon2">
            <a:avLst>
              <a:gd name="adj1" fmla="val 25000"/>
              <a:gd name="adj2" fmla="val 69473"/>
              <a:gd name="adj3" fmla="val 12500"/>
            </a:avLst>
          </a:prstGeom>
          <a:solidFill>
            <a:srgbClr val="E0BE9A"/>
          </a:solidFill>
          <a:ln>
            <a:solidFill>
              <a:srgbClr val="5B4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35696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5B4936"/>
                </a:solidFill>
                <a:latin typeface="Enchanted Land" pitchFamily="2" charset="0"/>
              </a:rPr>
              <a:t>Le Barde, ce sera :</a:t>
            </a:r>
            <a:endParaRPr lang="fr-FR" sz="7200" dirty="0">
              <a:solidFill>
                <a:srgbClr val="5B4936"/>
              </a:solidFill>
              <a:latin typeface="Enchanted Land" pitchFamily="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79512" y="1772816"/>
            <a:ext cx="2448272" cy="3265914"/>
            <a:chOff x="143508" y="1628800"/>
            <a:chExt cx="2448272" cy="3265914"/>
          </a:xfrm>
        </p:grpSpPr>
        <p:pic>
          <p:nvPicPr>
            <p:cNvPr id="6" name="Image 5" descr="ChatGPT Image 11 oct. 2025, 18_48_16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508" y="1628800"/>
              <a:ext cx="2232248" cy="14881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79512" y="2924944"/>
              <a:ext cx="2412268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rgbClr val="5B4936"/>
                  </a:solidFill>
                  <a:latin typeface="Enchanted Land" pitchFamily="2" charset="0"/>
                </a:rPr>
                <a:t>Un</a:t>
              </a:r>
              <a:r>
                <a:rPr lang="fr-FR" sz="3200" dirty="0" smtClean="0">
                  <a:solidFill>
                    <a:srgbClr val="5B4936"/>
                  </a:solidFill>
                  <a:latin typeface="Berlin Sans FB" pitchFamily="34" charset="0"/>
                </a:rPr>
                <a:t> </a:t>
              </a:r>
              <a:r>
                <a:rPr lang="fr-FR" sz="3200" dirty="0" smtClean="0">
                  <a:solidFill>
                    <a:srgbClr val="FFC000"/>
                  </a:solidFill>
                  <a:latin typeface="Enchanted Land" pitchFamily="2" charset="0"/>
                </a:rPr>
                <a:t>bar</a:t>
              </a:r>
              <a:r>
                <a:rPr lang="fr-FR" sz="3200" dirty="0" smtClean="0">
                  <a:solidFill>
                    <a:srgbClr val="5B4936"/>
                  </a:solidFill>
                  <a:latin typeface="Enchanted Land" pitchFamily="2" charset="0"/>
                </a:rPr>
                <a:t> 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avec </a:t>
              </a:r>
              <a:r>
                <a:rPr lang="fr-FR" dirty="0" err="1" smtClean="0">
                  <a:solidFill>
                    <a:srgbClr val="5B4936"/>
                  </a:solidFill>
                  <a:latin typeface="Berlin Sans FB" pitchFamily="34" charset="0"/>
                </a:rPr>
                <a:t>moultes</a:t>
              </a:r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 breuvages et quelques victuailles, sucrées et salées, de producteurs locaux</a:t>
              </a:r>
              <a:endParaRPr lang="fr-FR" dirty="0">
                <a:solidFill>
                  <a:srgbClr val="5B4936"/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483768" y="1772816"/>
            <a:ext cx="4176464" cy="3128189"/>
            <a:chOff x="2339752" y="3212976"/>
            <a:chExt cx="4176464" cy="3128189"/>
          </a:xfrm>
        </p:grpSpPr>
        <p:pic>
          <p:nvPicPr>
            <p:cNvPr id="7" name="Image 6" descr="ChatGPT Image 11 oct. 2025, 18_58_0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9974" y="4797152"/>
              <a:ext cx="2316020" cy="1544013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339752" y="3212976"/>
              <a:ext cx="417646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rgbClr val="5B4936"/>
                  </a:solidFill>
                  <a:latin typeface="Enchanted Land" pitchFamily="2" charset="0"/>
                </a:rPr>
                <a:t>Des </a:t>
              </a:r>
              <a:r>
                <a:rPr lang="fr-FR" sz="3200" dirty="0" smtClean="0">
                  <a:solidFill>
                    <a:srgbClr val="FFC000"/>
                  </a:solidFill>
                  <a:latin typeface="Enchanted Land" pitchFamily="2" charset="0"/>
                </a:rPr>
                <a:t>jeux de société 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avec une ludothèque de plus de 500 jeux, 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avec des nouveautés tous les mois,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l’organisation de tournois et d’apprentissage de certains type de jeux</a:t>
              </a:r>
              <a:endParaRPr lang="fr-FR" dirty="0">
                <a:solidFill>
                  <a:srgbClr val="5B4936"/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012160" y="1844824"/>
            <a:ext cx="3024336" cy="3276947"/>
            <a:chOff x="6012160" y="1844824"/>
            <a:chExt cx="3024336" cy="3276947"/>
          </a:xfrm>
        </p:grpSpPr>
        <p:pic>
          <p:nvPicPr>
            <p:cNvPr id="8" name="Image 7" descr="ChatGPT Image 11 oct. 2025, 19_08_5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4188" y="1844824"/>
              <a:ext cx="2220280" cy="148018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012160" y="3429000"/>
              <a:ext cx="30243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rgbClr val="5B4936"/>
                  </a:solidFill>
                  <a:latin typeface="Enchanted Land" pitchFamily="2" charset="0"/>
                </a:rPr>
                <a:t>Des </a:t>
              </a:r>
              <a:r>
                <a:rPr lang="fr-FR" sz="3200" dirty="0" smtClean="0">
                  <a:solidFill>
                    <a:srgbClr val="FFC000"/>
                  </a:solidFill>
                  <a:latin typeface="Enchanted Land" pitchFamily="2" charset="0"/>
                </a:rPr>
                <a:t>spectacles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avec des associations de danse, de musiques, de jongles, de théâtre…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un espace dédié pour la scène</a:t>
              </a:r>
              <a:endParaRPr lang="fr-FR" dirty="0">
                <a:solidFill>
                  <a:srgbClr val="5B4936"/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899592" y="4581128"/>
            <a:ext cx="7056784" cy="2564904"/>
            <a:chOff x="1691680" y="4509120"/>
            <a:chExt cx="7056784" cy="2564904"/>
          </a:xfrm>
        </p:grpSpPr>
        <p:sp>
          <p:nvSpPr>
            <p:cNvPr id="15" name="ZoneTexte 14"/>
            <p:cNvSpPr txBox="1"/>
            <p:nvPr/>
          </p:nvSpPr>
          <p:spPr>
            <a:xfrm>
              <a:off x="3131840" y="5083686"/>
              <a:ext cx="561662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rgbClr val="5B4936"/>
                  </a:solidFill>
                  <a:latin typeface="Enchanted Land" pitchFamily="2" charset="0"/>
                </a:rPr>
                <a:t>Des </a:t>
              </a:r>
              <a:r>
                <a:rPr lang="fr-FR" sz="3200" dirty="0" smtClean="0">
                  <a:solidFill>
                    <a:srgbClr val="FFC000"/>
                  </a:solidFill>
                  <a:latin typeface="Enchanted Land" pitchFamily="2" charset="0"/>
                </a:rPr>
                <a:t>salles à thème</a:t>
              </a:r>
            </a:p>
            <a:p>
              <a:pPr algn="ctr"/>
              <a:r>
                <a:rPr lang="fr-FR" dirty="0">
                  <a:solidFill>
                    <a:srgbClr val="5B4936"/>
                  </a:solidFill>
                  <a:latin typeface="Berlin Sans FB" pitchFamily="34" charset="0"/>
                </a:rPr>
                <a:t>d</a:t>
              </a:r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’univers imaginaires ou anciens</a:t>
              </a:r>
            </a:p>
            <a:p>
              <a:pPr algn="ctr"/>
              <a:r>
                <a:rPr lang="fr-FR" dirty="0">
                  <a:solidFill>
                    <a:srgbClr val="5B4936"/>
                  </a:solidFill>
                  <a:latin typeface="Berlin Sans FB" pitchFamily="34" charset="0"/>
                </a:rPr>
                <a:t>p</a:t>
              </a:r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rivatisables pour des événements personnels ou professionnels</a:t>
              </a:r>
              <a:endParaRPr lang="fr-FR" dirty="0">
                <a:solidFill>
                  <a:srgbClr val="5B4936"/>
                </a:solidFill>
                <a:latin typeface="Berlin Sans FB" pitchFamily="34" charset="0"/>
              </a:endParaRPr>
            </a:p>
          </p:txBody>
        </p:sp>
        <p:pic>
          <p:nvPicPr>
            <p:cNvPr id="16" name="Image 15" descr="ChatGPT Image 13 oct. 2025, 20_42_4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680" y="4509120"/>
              <a:ext cx="1709936" cy="25649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courbé vers le haut 3"/>
          <p:cNvSpPr/>
          <p:nvPr/>
        </p:nvSpPr>
        <p:spPr>
          <a:xfrm>
            <a:off x="395536" y="260648"/>
            <a:ext cx="8496944" cy="1440160"/>
          </a:xfrm>
          <a:prstGeom prst="ellipseRibbon2">
            <a:avLst>
              <a:gd name="adj1" fmla="val 25000"/>
              <a:gd name="adj2" fmla="val 69473"/>
              <a:gd name="adj3" fmla="val 12500"/>
            </a:avLst>
          </a:prstGeom>
          <a:solidFill>
            <a:srgbClr val="E0BE9A"/>
          </a:solidFill>
          <a:ln>
            <a:solidFill>
              <a:srgbClr val="5B4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35696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5B4936"/>
                </a:solidFill>
                <a:latin typeface="Enchanted Land" pitchFamily="2" charset="0"/>
              </a:rPr>
              <a:t>Sa localisation :</a:t>
            </a:r>
            <a:endParaRPr lang="fr-FR" sz="7200" dirty="0">
              <a:solidFill>
                <a:srgbClr val="5B4936"/>
              </a:solidFill>
              <a:latin typeface="Enchanted Land" pitchFamily="2" charset="0"/>
            </a:endParaRPr>
          </a:p>
        </p:txBody>
      </p:sp>
      <p:pic>
        <p:nvPicPr>
          <p:cNvPr id="17" name="Image 16" descr="Capture d'écran 2025-10-16 14544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28184" y="1844824"/>
            <a:ext cx="2738149" cy="2555380"/>
          </a:xfrm>
          <a:prstGeom prst="rect">
            <a:avLst/>
          </a:prstGeom>
        </p:spPr>
      </p:pic>
      <p:pic>
        <p:nvPicPr>
          <p:cNvPr id="18" name="Image 17" descr="Capture d'écran 2025-10-16 145324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9512" y="1999715"/>
            <a:ext cx="3384376" cy="224559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563888" y="256490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Nous voici à Saint-Léonard. </a:t>
            </a:r>
          </a:p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Et plus précisément dans ce local.</a:t>
            </a:r>
            <a:endParaRPr lang="fr-FR" dirty="0">
              <a:solidFill>
                <a:srgbClr val="5B4936"/>
              </a:solidFill>
              <a:latin typeface="Berlin Sans FB" pitchFamily="34" charset="0"/>
            </a:endParaRPr>
          </a:p>
        </p:txBody>
      </p:sp>
      <p:cxnSp>
        <p:nvCxnSpPr>
          <p:cNvPr id="22" name="Connecteur en arc 21"/>
          <p:cNvCxnSpPr>
            <a:stCxn id="19" idx="2"/>
          </p:cNvCxnSpPr>
          <p:nvPr/>
        </p:nvCxnSpPr>
        <p:spPr>
          <a:xfrm rot="5400000" flipH="1" flipV="1">
            <a:off x="5429997" y="1886927"/>
            <a:ext cx="1344345" cy="2412268"/>
          </a:xfrm>
          <a:prstGeom prst="curvedConnector4">
            <a:avLst>
              <a:gd name="adj1" fmla="val -17005"/>
              <a:gd name="adj2" fmla="val 77612"/>
            </a:avLst>
          </a:prstGeom>
          <a:ln>
            <a:solidFill>
              <a:srgbClr val="E0BE9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Forme 24"/>
          <p:cNvCxnSpPr>
            <a:stCxn id="19" idx="0"/>
          </p:cNvCxnSpPr>
          <p:nvPr/>
        </p:nvCxnSpPr>
        <p:spPr>
          <a:xfrm rot="16200000" flipV="1">
            <a:off x="4229962" y="1898830"/>
            <a:ext cx="288032" cy="1044116"/>
          </a:xfrm>
          <a:prstGeom prst="curvedConnector2">
            <a:avLst/>
          </a:prstGeom>
          <a:ln>
            <a:solidFill>
              <a:srgbClr val="E0BE9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Image 25" descr="20251016_162906.jpg"/>
          <p:cNvPicPr>
            <a:picLocks noChangeAspect="1"/>
          </p:cNvPicPr>
          <p:nvPr/>
        </p:nvPicPr>
        <p:blipFill>
          <a:blip r:embed="rId4" cstate="print"/>
          <a:srcRect t="15349" b="11742"/>
          <a:stretch>
            <a:fillRect/>
          </a:stretch>
        </p:blipFill>
        <p:spPr>
          <a:xfrm>
            <a:off x="2411760" y="4293096"/>
            <a:ext cx="4499992" cy="2460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courbé vers le haut 3"/>
          <p:cNvSpPr/>
          <p:nvPr/>
        </p:nvSpPr>
        <p:spPr>
          <a:xfrm>
            <a:off x="395536" y="260648"/>
            <a:ext cx="8496944" cy="1440160"/>
          </a:xfrm>
          <a:prstGeom prst="ellipseRibbon2">
            <a:avLst>
              <a:gd name="adj1" fmla="val 25000"/>
              <a:gd name="adj2" fmla="val 69473"/>
              <a:gd name="adj3" fmla="val 12500"/>
            </a:avLst>
          </a:prstGeom>
          <a:solidFill>
            <a:srgbClr val="E0BE9A"/>
          </a:solidFill>
          <a:ln>
            <a:solidFill>
              <a:srgbClr val="5B4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35696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5B4936"/>
                </a:solidFill>
                <a:latin typeface="Enchanted Land" pitchFamily="2" charset="0"/>
              </a:rPr>
              <a:t>Qui se cache derrière ?</a:t>
            </a:r>
            <a:endParaRPr lang="fr-FR" sz="7200" dirty="0">
              <a:solidFill>
                <a:srgbClr val="5B4936"/>
              </a:solidFill>
              <a:latin typeface="Enchanted Lan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1772816"/>
            <a:ext cx="39604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  <a:latin typeface="Enchanted Land" pitchFamily="2" charset="0"/>
              </a:rPr>
              <a:t>Sophie</a:t>
            </a:r>
          </a:p>
          <a:p>
            <a:pPr algn="just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Gérante, et animatrice de divertissements (jeux de société), je saurais vous divertir, vous préparer vos boissons préférées, vous aider à choisir, et vous préparer plein de surprises. Mes loisirs sont la musique, la danse et les jeux. J’ai choisi d’en faire mon métier. Après quelques années en Ressources Humaines, c’est à moi de recruter et d’entretenir les bonnes relations au sein de mon équipe. Mon expérience en restauration (et surtout en bar) va également m’être d’une grande utilité pour vous servir ! </a:t>
            </a:r>
          </a:p>
        </p:txBody>
      </p:sp>
      <p:pic>
        <p:nvPicPr>
          <p:cNvPr id="8" name="Image 7" descr="20210822_040224_376(1)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44824"/>
            <a:ext cx="2146800" cy="4509120"/>
          </a:xfrm>
          <a:prstGeom prst="rect">
            <a:avLst/>
          </a:prstGeom>
        </p:spPr>
      </p:pic>
      <p:pic>
        <p:nvPicPr>
          <p:cNvPr id="6" name="Image 5" descr="ChatGPT Image 15 oct. 2025, 01_28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11348">
            <a:off x="4471111" y="2197809"/>
            <a:ext cx="924254" cy="1386381"/>
          </a:xfrm>
          <a:prstGeom prst="rect">
            <a:avLst/>
          </a:prstGeom>
        </p:spPr>
      </p:pic>
      <p:pic>
        <p:nvPicPr>
          <p:cNvPr id="7" name="Image 6" descr="ChatGPT Image 16 oct. 2025, 14_58_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772816"/>
            <a:ext cx="1565920" cy="2348880"/>
          </a:xfrm>
          <a:prstGeom prst="rect">
            <a:avLst/>
          </a:prstGeom>
        </p:spPr>
      </p:pic>
      <p:pic>
        <p:nvPicPr>
          <p:cNvPr id="10" name="Image 9" descr="ChatGPT Image 16 oct. 2025, 19_09_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4432">
            <a:off x="3989812" y="3475628"/>
            <a:ext cx="2087724" cy="13918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courbé vers le haut 3"/>
          <p:cNvSpPr/>
          <p:nvPr/>
        </p:nvSpPr>
        <p:spPr>
          <a:xfrm>
            <a:off x="395536" y="260648"/>
            <a:ext cx="8496944" cy="1440160"/>
          </a:xfrm>
          <a:prstGeom prst="ellipseRibbon2">
            <a:avLst>
              <a:gd name="adj1" fmla="val 25000"/>
              <a:gd name="adj2" fmla="val 69473"/>
              <a:gd name="adj3" fmla="val 12500"/>
            </a:avLst>
          </a:prstGeom>
          <a:solidFill>
            <a:srgbClr val="E0BE9A"/>
          </a:solidFill>
          <a:ln>
            <a:solidFill>
              <a:srgbClr val="5B4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35696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5B4936"/>
                </a:solidFill>
                <a:latin typeface="Enchanted Land" pitchFamily="2" charset="0"/>
              </a:rPr>
              <a:t>Et un associé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16016" y="2234475"/>
            <a:ext cx="39604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  <a:latin typeface="Enchanted Land" pitchFamily="2" charset="0"/>
              </a:rPr>
              <a:t>Geoffrey</a:t>
            </a:r>
          </a:p>
          <a:p>
            <a:pPr algn="just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Associé, et technicien en biologie marine, j’aide Sophie pour trouver les jeux pépites, ceux qui sont le plus adapté à chacun. Comment ? J’ai réalisé une formation pour animer des temps de jeux auprès de tout public. Mes loisirs sont les sports de raquette et les jeux. Alors, je veillerai à ce que Sophie vous propose toujours le meilleur.</a:t>
            </a:r>
          </a:p>
        </p:txBody>
      </p:sp>
      <p:pic>
        <p:nvPicPr>
          <p:cNvPr id="8" name="Image 7" descr="5.Cocktail-253.jpg"/>
          <p:cNvPicPr>
            <a:picLocks noChangeAspect="1"/>
          </p:cNvPicPr>
          <p:nvPr/>
        </p:nvPicPr>
        <p:blipFill>
          <a:blip r:embed="rId2" cstate="print"/>
          <a:srcRect l="42125" t="18500" r="18498" b="44750"/>
          <a:stretch>
            <a:fillRect/>
          </a:stretch>
        </p:blipFill>
        <p:spPr>
          <a:xfrm>
            <a:off x="1403648" y="2564904"/>
            <a:ext cx="1800200" cy="2520280"/>
          </a:xfrm>
          <a:prstGeom prst="rect">
            <a:avLst/>
          </a:prstGeom>
        </p:spPr>
      </p:pic>
      <p:pic>
        <p:nvPicPr>
          <p:cNvPr id="7" name="Image 6" descr="ChatGPT Image 13 oct. 2025, 20_52_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581128"/>
            <a:ext cx="2195736" cy="1463824"/>
          </a:xfrm>
          <a:prstGeom prst="rect">
            <a:avLst/>
          </a:prstGeom>
        </p:spPr>
      </p:pic>
      <p:pic>
        <p:nvPicPr>
          <p:cNvPr id="9" name="Image 8" descr="ChatGPT Image 15 oct. 2025, 01_12_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06868">
            <a:off x="630927" y="4028753"/>
            <a:ext cx="1277888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courbé vers le haut 3"/>
          <p:cNvSpPr/>
          <p:nvPr/>
        </p:nvSpPr>
        <p:spPr>
          <a:xfrm>
            <a:off x="395536" y="260648"/>
            <a:ext cx="8496944" cy="1440160"/>
          </a:xfrm>
          <a:prstGeom prst="ellipseRibbon2">
            <a:avLst>
              <a:gd name="adj1" fmla="val 25000"/>
              <a:gd name="adj2" fmla="val 69473"/>
              <a:gd name="adj3" fmla="val 12500"/>
            </a:avLst>
          </a:prstGeom>
          <a:solidFill>
            <a:srgbClr val="E0BE9A"/>
          </a:solidFill>
          <a:ln>
            <a:solidFill>
              <a:srgbClr val="5B4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35696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5B4936"/>
                </a:solidFill>
                <a:latin typeface="Enchanted Land" pitchFamily="2" charset="0"/>
              </a:rPr>
              <a:t>Combien ça coûte ?</a:t>
            </a:r>
            <a:endParaRPr lang="fr-FR" sz="7200" dirty="0">
              <a:solidFill>
                <a:srgbClr val="5B4936"/>
              </a:solidFill>
              <a:latin typeface="Enchanted Lan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27784" y="1772816"/>
            <a:ext cx="3960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5B4936"/>
                </a:solidFill>
                <a:latin typeface="Berlin Sans FB" pitchFamily="34" charset="0"/>
              </a:rPr>
              <a:t>Ce projet coûte un peu plus de</a:t>
            </a:r>
          </a:p>
          <a:p>
            <a:pPr algn="ctr"/>
            <a:r>
              <a:rPr lang="fr-FR" sz="3200" dirty="0" smtClean="0">
                <a:solidFill>
                  <a:srgbClr val="FFC000"/>
                </a:solidFill>
                <a:latin typeface="Enchanted Land" pitchFamily="2" charset="0"/>
              </a:rPr>
              <a:t>110 000 €</a:t>
            </a:r>
            <a:endParaRPr lang="fr-FR" dirty="0" smtClean="0">
              <a:solidFill>
                <a:srgbClr val="5B4936"/>
              </a:solidFill>
              <a:latin typeface="Berlin Sans FB" pitchFamily="34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547664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164288" y="2852936"/>
            <a:ext cx="1872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Stocks</a:t>
            </a:r>
          </a:p>
          <a:p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Apports personnels</a:t>
            </a:r>
          </a:p>
          <a:p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20 000 €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64288" y="4077072"/>
            <a:ext cx="1764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Frais de création</a:t>
            </a:r>
          </a:p>
          <a:p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Apports personnels</a:t>
            </a:r>
          </a:p>
          <a:p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11 500€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99592" y="5877272"/>
            <a:ext cx="3419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Travaux</a:t>
            </a:r>
          </a:p>
          <a:p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Emprunt bancaire </a:t>
            </a:r>
          </a:p>
          <a:p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45 000 €</a:t>
            </a:r>
          </a:p>
        </p:txBody>
      </p:sp>
      <p:sp>
        <p:nvSpPr>
          <p:cNvPr id="11" name="Connecteur droit avec flèche 10"/>
          <p:cNvSpPr/>
          <p:nvPr/>
        </p:nvSpPr>
        <p:spPr>
          <a:xfrm>
            <a:off x="2699792" y="2780928"/>
            <a:ext cx="1656184" cy="45719"/>
          </a:xfrm>
          <a:prstGeom prst="straightConnector1">
            <a:avLst/>
          </a:prstGeom>
          <a:ln w="15875">
            <a:solidFill>
              <a:srgbClr val="5B4936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71600" y="263691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Décoration</a:t>
            </a:r>
          </a:p>
          <a:p>
            <a:pPr algn="ctr"/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Vous</a:t>
            </a:r>
          </a:p>
          <a:p>
            <a:pPr algn="ctr"/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3 500 €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3861048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Ameublement</a:t>
            </a:r>
          </a:p>
          <a:p>
            <a:pPr algn="ctr"/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Vous + emprunt bancaire</a:t>
            </a:r>
          </a:p>
          <a:p>
            <a:pPr algn="ctr"/>
            <a:r>
              <a:rPr lang="fr-FR" sz="1600" i="1" dirty="0" smtClean="0">
                <a:solidFill>
                  <a:srgbClr val="E0BE9A"/>
                </a:solidFill>
                <a:latin typeface="Berlin Sans FB" pitchFamily="34" charset="0"/>
              </a:rPr>
              <a:t>30 000 €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courbé vers le haut 3"/>
          <p:cNvSpPr/>
          <p:nvPr/>
        </p:nvSpPr>
        <p:spPr>
          <a:xfrm>
            <a:off x="395536" y="260648"/>
            <a:ext cx="8496944" cy="1440160"/>
          </a:xfrm>
          <a:prstGeom prst="ellipseRibbon2">
            <a:avLst>
              <a:gd name="adj1" fmla="val 25000"/>
              <a:gd name="adj2" fmla="val 69473"/>
              <a:gd name="adj3" fmla="val 12500"/>
            </a:avLst>
          </a:prstGeom>
          <a:solidFill>
            <a:srgbClr val="E0BE9A"/>
          </a:solidFill>
          <a:ln>
            <a:solidFill>
              <a:srgbClr val="5B4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35696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5B4936"/>
                </a:solidFill>
                <a:latin typeface="Enchanted Land" pitchFamily="2" charset="0"/>
              </a:rPr>
              <a:t>Votre financement</a:t>
            </a:r>
            <a:endParaRPr lang="fr-FR" sz="7200" dirty="0">
              <a:solidFill>
                <a:srgbClr val="5B4936"/>
              </a:solidFill>
              <a:latin typeface="Enchanted Land" pitchFamily="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23528" y="2066072"/>
            <a:ext cx="4536504" cy="1938992"/>
            <a:chOff x="107504" y="1844824"/>
            <a:chExt cx="4536504" cy="1938992"/>
          </a:xfrm>
        </p:grpSpPr>
        <p:pic>
          <p:nvPicPr>
            <p:cNvPr id="9" name="Image 8" descr="ChatGPT Image 31 juil. 2025, 21_18_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4" y="1878216"/>
              <a:ext cx="1872208" cy="1872208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979712" y="1844824"/>
              <a:ext cx="26642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Salle – Monde des rêves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1 500 €</a:t>
              </a:r>
            </a:p>
            <a:p>
              <a:pPr algn="just"/>
              <a:r>
                <a:rPr lang="fr-FR" sz="1400" dirty="0" smtClean="0">
                  <a:solidFill>
                    <a:srgbClr val="E0BE9A"/>
                  </a:solidFill>
                  <a:latin typeface="Berlin Sans FB" pitchFamily="34" charset="0"/>
                </a:rPr>
                <a:t>Décorations (suspensions nuages, étoiles et montgolfières), tapis de sol et modules de motricité, piscine à  balles, canapé, coussins, porte-manteaux, tables, meubles de rangement.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707904" y="4293096"/>
            <a:ext cx="4896544" cy="1938992"/>
            <a:chOff x="107504" y="4079684"/>
            <a:chExt cx="4536504" cy="1938992"/>
          </a:xfrm>
        </p:grpSpPr>
        <p:sp>
          <p:nvSpPr>
            <p:cNvPr id="17" name="ZoneTexte 16"/>
            <p:cNvSpPr txBox="1"/>
            <p:nvPr/>
          </p:nvSpPr>
          <p:spPr>
            <a:xfrm>
              <a:off x="107504" y="4079684"/>
              <a:ext cx="26642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Salle – Forêt enchantée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1 500 €</a:t>
              </a:r>
            </a:p>
            <a:p>
              <a:pPr algn="just"/>
              <a:r>
                <a:rPr lang="fr-FR" sz="1400" dirty="0" smtClean="0">
                  <a:solidFill>
                    <a:srgbClr val="E0BE9A"/>
                  </a:solidFill>
                  <a:latin typeface="Berlin Sans FB" pitchFamily="34" charset="0"/>
                </a:rPr>
                <a:t>Décorations (guirlandes lumineuses, faux lierre, miroir, …), sol en gazon synthétique, tables et chaises adaptées pour les enfants, bancs, meuble de rangement, porte-manteaux.</a:t>
              </a:r>
            </a:p>
          </p:txBody>
        </p:sp>
        <p:pic>
          <p:nvPicPr>
            <p:cNvPr id="11" name="Image 10" descr="Salle de jeux féerique pour enfant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1800" y="4113076"/>
              <a:ext cx="1872208" cy="18722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0"/>
          <p:cNvGrpSpPr/>
          <p:nvPr/>
        </p:nvGrpSpPr>
        <p:grpSpPr>
          <a:xfrm>
            <a:off x="251520" y="260648"/>
            <a:ext cx="4503136" cy="2111896"/>
            <a:chOff x="4572000" y="1844824"/>
            <a:chExt cx="4503136" cy="2111896"/>
          </a:xfrm>
        </p:grpSpPr>
        <p:sp>
          <p:nvSpPr>
            <p:cNvPr id="18" name="ZoneTexte 17"/>
            <p:cNvSpPr txBox="1"/>
            <p:nvPr/>
          </p:nvSpPr>
          <p:spPr>
            <a:xfrm>
              <a:off x="4572000" y="2146720"/>
              <a:ext cx="280831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Salle – </a:t>
              </a:r>
              <a:r>
                <a:rPr lang="fr-FR" dirty="0" err="1" smtClean="0">
                  <a:solidFill>
                    <a:srgbClr val="5B4936"/>
                  </a:solidFill>
                  <a:latin typeface="Berlin Sans FB" pitchFamily="34" charset="0"/>
                </a:rPr>
                <a:t>Magical</a:t>
              </a:r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 </a:t>
              </a:r>
              <a:r>
                <a:rPr lang="fr-FR" dirty="0" err="1" smtClean="0">
                  <a:solidFill>
                    <a:srgbClr val="5B4936"/>
                  </a:solidFill>
                  <a:latin typeface="Berlin Sans FB" pitchFamily="34" charset="0"/>
                </a:rPr>
                <a:t>experience</a:t>
              </a:r>
              <a:endParaRPr lang="fr-FR" dirty="0" smtClean="0">
                <a:solidFill>
                  <a:srgbClr val="5B4936"/>
                </a:solidFill>
                <a:latin typeface="Berlin Sans FB" pitchFamily="34" charset="0"/>
              </a:endParaRP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1 500 €</a:t>
              </a:r>
            </a:p>
            <a:p>
              <a:pPr algn="just"/>
              <a:r>
                <a:rPr lang="fr-FR" sz="1400" dirty="0" smtClean="0">
                  <a:solidFill>
                    <a:srgbClr val="E0BE9A"/>
                  </a:solidFill>
                  <a:latin typeface="Berlin Sans FB" pitchFamily="34" charset="0"/>
                </a:rPr>
                <a:t>Décorations (cadres, miroir, bougies volantes, appliques, façades de boutique, étagères avec potions et autres objets du monde magique).</a:t>
              </a:r>
            </a:p>
          </p:txBody>
        </p:sp>
        <p:grpSp>
          <p:nvGrpSpPr>
            <p:cNvPr id="10" name="Groupe 19"/>
            <p:cNvGrpSpPr/>
            <p:nvPr/>
          </p:nvGrpSpPr>
          <p:grpSpPr>
            <a:xfrm>
              <a:off x="7380312" y="1844824"/>
              <a:ext cx="1694824" cy="2111896"/>
              <a:chOff x="7380312" y="1844824"/>
              <a:chExt cx="1694824" cy="2111896"/>
            </a:xfrm>
          </p:grpSpPr>
          <p:pic>
            <p:nvPicPr>
              <p:cNvPr id="15" name="Image 14" descr="ChatGPT Image 24 juil. 2025, 11_49_50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884368" y="2276872"/>
                <a:ext cx="1190768" cy="1190768"/>
              </a:xfrm>
              <a:prstGeom prst="rect">
                <a:avLst/>
              </a:prstGeom>
            </p:spPr>
          </p:pic>
          <p:pic>
            <p:nvPicPr>
              <p:cNvPr id="19" name="Image 18" descr="ChatGPT Image 24 juil. 2025, 13_35_07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52320" y="1844824"/>
                <a:ext cx="1296143" cy="864095"/>
              </a:xfrm>
              <a:prstGeom prst="rect">
                <a:avLst/>
              </a:prstGeom>
            </p:spPr>
          </p:pic>
          <p:pic>
            <p:nvPicPr>
              <p:cNvPr id="14" name="Image 13" descr="ChatGPT Image 24 juil. 2025, 11_28_3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80312" y="3068960"/>
                <a:ext cx="1331640" cy="887760"/>
              </a:xfrm>
              <a:prstGeom prst="rect">
                <a:avLst/>
              </a:prstGeom>
            </p:spPr>
          </p:pic>
        </p:grpSp>
      </p:grpSp>
      <p:grpSp>
        <p:nvGrpSpPr>
          <p:cNvPr id="12" name="Groupe 22"/>
          <p:cNvGrpSpPr/>
          <p:nvPr/>
        </p:nvGrpSpPr>
        <p:grpSpPr>
          <a:xfrm>
            <a:off x="4355976" y="2636912"/>
            <a:ext cx="4464496" cy="1558832"/>
            <a:chOff x="4644008" y="3933056"/>
            <a:chExt cx="4464496" cy="1558832"/>
          </a:xfrm>
        </p:grpSpPr>
        <p:sp>
          <p:nvSpPr>
            <p:cNvPr id="7" name="ZoneTexte 6"/>
            <p:cNvSpPr txBox="1"/>
            <p:nvPr/>
          </p:nvSpPr>
          <p:spPr>
            <a:xfrm>
              <a:off x="6228184" y="4066141"/>
              <a:ext cx="288032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Salle – Espace de piraterie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1 500 €</a:t>
              </a:r>
            </a:p>
            <a:p>
              <a:pPr algn="just"/>
              <a:r>
                <a:rPr lang="fr-FR" sz="1400" dirty="0" smtClean="0">
                  <a:solidFill>
                    <a:srgbClr val="E0BE9A"/>
                  </a:solidFill>
                  <a:latin typeface="Berlin Sans FB" pitchFamily="34" charset="0"/>
                </a:rPr>
                <a:t>Décorations (hublots, gouvernail, ancre, télescope, bouteilles, boussole, filet de pêche, …), lambris mural.</a:t>
              </a:r>
            </a:p>
          </p:txBody>
        </p:sp>
        <p:pic>
          <p:nvPicPr>
            <p:cNvPr id="22" name="Image 21" descr="salle pira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4008" y="3933056"/>
              <a:ext cx="1620552" cy="1558832"/>
            </a:xfrm>
            <a:prstGeom prst="rect">
              <a:avLst/>
            </a:prstGeom>
          </p:spPr>
        </p:pic>
      </p:grpSp>
      <p:grpSp>
        <p:nvGrpSpPr>
          <p:cNvPr id="13" name="Groupe 24"/>
          <p:cNvGrpSpPr/>
          <p:nvPr/>
        </p:nvGrpSpPr>
        <p:grpSpPr>
          <a:xfrm>
            <a:off x="251520" y="4653136"/>
            <a:ext cx="4320480" cy="1293271"/>
            <a:chOff x="1691680" y="5448097"/>
            <a:chExt cx="4320480" cy="1293271"/>
          </a:xfrm>
        </p:grpSpPr>
        <p:sp>
          <p:nvSpPr>
            <p:cNvPr id="8" name="ZoneTexte 7"/>
            <p:cNvSpPr txBox="1"/>
            <p:nvPr/>
          </p:nvSpPr>
          <p:spPr>
            <a:xfrm>
              <a:off x="1691680" y="5556123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Salle – Espace extérieur</a:t>
              </a:r>
            </a:p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1 500 €</a:t>
              </a:r>
            </a:p>
            <a:p>
              <a:pPr algn="just"/>
              <a:r>
                <a:rPr lang="fr-FR" sz="1400" dirty="0" smtClean="0">
                  <a:solidFill>
                    <a:srgbClr val="E0BE9A"/>
                  </a:solidFill>
                  <a:latin typeface="Berlin Sans FB" pitchFamily="34" charset="0"/>
                </a:rPr>
                <a:t>Décorations (luminaires, …), tables et chaises extérieurs.</a:t>
              </a:r>
            </a:p>
          </p:txBody>
        </p:sp>
        <p:pic>
          <p:nvPicPr>
            <p:cNvPr id="24" name="Image 23" descr="extérieu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6016" y="5448097"/>
              <a:ext cx="1296144" cy="12932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courbé vers le haut 3"/>
          <p:cNvSpPr/>
          <p:nvPr/>
        </p:nvSpPr>
        <p:spPr>
          <a:xfrm>
            <a:off x="395536" y="260648"/>
            <a:ext cx="8496944" cy="1440160"/>
          </a:xfrm>
          <a:prstGeom prst="ellipseRibbon2">
            <a:avLst>
              <a:gd name="adj1" fmla="val 25000"/>
              <a:gd name="adj2" fmla="val 69473"/>
              <a:gd name="adj3" fmla="val 12500"/>
            </a:avLst>
          </a:prstGeom>
          <a:solidFill>
            <a:srgbClr val="E0BE9A"/>
          </a:solidFill>
          <a:ln>
            <a:solidFill>
              <a:srgbClr val="5B4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35696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5B4936"/>
                </a:solidFill>
                <a:latin typeface="Enchanted Land" pitchFamily="2" charset="0"/>
              </a:rPr>
              <a:t>Rejoins-nous</a:t>
            </a:r>
            <a:endParaRPr lang="fr-FR" sz="7200" dirty="0">
              <a:solidFill>
                <a:srgbClr val="5B4936"/>
              </a:solidFill>
              <a:latin typeface="Enchanted Lan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1844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Tu es à la recherche d’aventures ?</a:t>
            </a:r>
          </a:p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Tu es à la recherche d’amitiés (ou d’adversaires) ?</a:t>
            </a:r>
          </a:p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Tu es à la recherche de nouveautés ?</a:t>
            </a:r>
            <a:endParaRPr lang="fr-FR" dirty="0">
              <a:solidFill>
                <a:srgbClr val="5B4936"/>
              </a:solidFill>
              <a:latin typeface="Berlin Sans FB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 rot="20924950">
            <a:off x="412058" y="3057595"/>
            <a:ext cx="2664296" cy="3384376"/>
            <a:chOff x="395536" y="3212976"/>
            <a:chExt cx="2664296" cy="3384376"/>
          </a:xfrm>
        </p:grpSpPr>
        <p:sp>
          <p:nvSpPr>
            <p:cNvPr id="17" name="Parchemin vertical 16"/>
            <p:cNvSpPr/>
            <p:nvPr/>
          </p:nvSpPr>
          <p:spPr>
            <a:xfrm>
              <a:off x="395536" y="3212976"/>
              <a:ext cx="2664296" cy="3384376"/>
            </a:xfrm>
            <a:prstGeom prst="verticalScroll">
              <a:avLst/>
            </a:prstGeom>
            <a:solidFill>
              <a:srgbClr val="E0BE9A"/>
            </a:solidFill>
            <a:ln>
              <a:solidFill>
                <a:srgbClr val="5B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99592" y="3645024"/>
              <a:ext cx="172819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Ici, tu choisis l’humain :</a:t>
              </a:r>
            </a:p>
            <a:p>
              <a:endParaRPr lang="fr-FR" dirty="0" smtClean="0">
                <a:solidFill>
                  <a:srgbClr val="5B4936"/>
                </a:solidFill>
                <a:latin typeface="Berlin Sans FB" pitchFamily="34" charset="0"/>
              </a:endParaRPr>
            </a:p>
            <a:p>
              <a:r>
                <a:rPr lang="fr-FR" sz="1200" dirty="0" smtClean="0">
                  <a:solidFill>
                    <a:srgbClr val="FFF8F1"/>
                  </a:solidFill>
                  <a:latin typeface="Berlin Sans FB" pitchFamily="34" charset="0"/>
                </a:rPr>
                <a:t>Le but du Barde est de sociabiliser à travers le jeu, les animations et la boisson. Renouer les liens, profiter de sa famille et ses amis, rencontrer de nouvelles personnes sont autant de possibilités.</a:t>
              </a:r>
              <a:endParaRPr lang="fr-FR" sz="1200" dirty="0">
                <a:solidFill>
                  <a:srgbClr val="FFF8F1"/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 rot="609752">
            <a:off x="6001799" y="2989426"/>
            <a:ext cx="2664296" cy="3384376"/>
            <a:chOff x="2987824" y="3212976"/>
            <a:chExt cx="2664296" cy="3384376"/>
          </a:xfrm>
        </p:grpSpPr>
        <p:sp>
          <p:nvSpPr>
            <p:cNvPr id="21" name="Parchemin vertical 20"/>
            <p:cNvSpPr/>
            <p:nvPr/>
          </p:nvSpPr>
          <p:spPr>
            <a:xfrm>
              <a:off x="2987824" y="3212976"/>
              <a:ext cx="2664296" cy="3384376"/>
            </a:xfrm>
            <a:prstGeom prst="verticalScroll">
              <a:avLst/>
            </a:prstGeom>
            <a:solidFill>
              <a:srgbClr val="E0BE9A"/>
            </a:solidFill>
            <a:ln>
              <a:solidFill>
                <a:srgbClr val="5B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491880" y="3665349"/>
              <a:ext cx="172819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Ici, tu choisis la découverte :</a:t>
              </a:r>
            </a:p>
            <a:p>
              <a:pPr algn="r"/>
              <a:r>
                <a:rPr lang="fr-FR" sz="1200" dirty="0" smtClean="0">
                  <a:solidFill>
                    <a:srgbClr val="FFF8F1"/>
                  </a:solidFill>
                  <a:latin typeface="Berlin Sans FB" pitchFamily="34" charset="0"/>
                </a:rPr>
                <a:t>Découvrir de nouveaux mondes à travers les jeux, et des soirées à thèmes. Découvrir de nouvelles saveurs à travers les boissons et les gourmandises. Découvrir de nouvelles visions à travers les spectacles et d’autres événements.</a:t>
              </a:r>
              <a:endParaRPr lang="fr-FR" sz="1200" dirty="0">
                <a:solidFill>
                  <a:srgbClr val="FFF8F1"/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275856" y="3573016"/>
            <a:ext cx="2664296" cy="2160240"/>
            <a:chOff x="2987824" y="3767552"/>
            <a:chExt cx="2664296" cy="2160240"/>
          </a:xfrm>
        </p:grpSpPr>
        <p:sp>
          <p:nvSpPr>
            <p:cNvPr id="28" name="Parchemin vertical 27"/>
            <p:cNvSpPr/>
            <p:nvPr/>
          </p:nvSpPr>
          <p:spPr>
            <a:xfrm>
              <a:off x="2987824" y="3767552"/>
              <a:ext cx="2664296" cy="2160240"/>
            </a:xfrm>
            <a:prstGeom prst="verticalScroll">
              <a:avLst/>
            </a:prstGeom>
            <a:solidFill>
              <a:srgbClr val="E0BE9A"/>
            </a:solidFill>
            <a:ln>
              <a:solidFill>
                <a:srgbClr val="5B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419872" y="4127592"/>
              <a:ext cx="1800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5B4936"/>
                  </a:solidFill>
                  <a:latin typeface="Berlin Sans FB" pitchFamily="34" charset="0"/>
                </a:rPr>
                <a:t>Ici, tu choisis une économie locale :</a:t>
              </a:r>
            </a:p>
            <a:p>
              <a:pPr algn="ctr"/>
              <a:endParaRPr lang="fr-FR" dirty="0" smtClean="0">
                <a:solidFill>
                  <a:srgbClr val="5B4936"/>
                </a:solidFill>
                <a:latin typeface="Berlin Sans FB" pitchFamily="34" charset="0"/>
              </a:endParaRPr>
            </a:p>
            <a:p>
              <a:pPr algn="ctr"/>
              <a:r>
                <a:rPr lang="fr-FR" sz="1200" dirty="0" smtClean="0">
                  <a:solidFill>
                    <a:srgbClr val="FFF8F1"/>
                  </a:solidFill>
                  <a:latin typeface="Berlin Sans FB" pitchFamily="34" charset="0"/>
                </a:rPr>
                <a:t>Une économie locale, avec nos fournisseurs et partenaires.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 courbé vers le haut 3"/>
          <p:cNvSpPr/>
          <p:nvPr/>
        </p:nvSpPr>
        <p:spPr>
          <a:xfrm>
            <a:off x="395536" y="260648"/>
            <a:ext cx="8496944" cy="1440160"/>
          </a:xfrm>
          <a:prstGeom prst="ellipseRibbon2">
            <a:avLst>
              <a:gd name="adj1" fmla="val 25000"/>
              <a:gd name="adj2" fmla="val 69473"/>
              <a:gd name="adj3" fmla="val 12500"/>
            </a:avLst>
          </a:prstGeom>
          <a:solidFill>
            <a:srgbClr val="E0BE9A"/>
          </a:solidFill>
          <a:ln>
            <a:solidFill>
              <a:srgbClr val="5B4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35696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5B4936"/>
                </a:solidFill>
                <a:latin typeface="Enchanted Land" pitchFamily="2" charset="0"/>
              </a:rPr>
              <a:t>Mercis</a:t>
            </a:r>
            <a:endParaRPr lang="fr-FR" sz="7200" dirty="0">
              <a:solidFill>
                <a:srgbClr val="5B4936"/>
              </a:solidFill>
              <a:latin typeface="Enchanted Lan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213285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Et pour toutes vos contributions, nous souhaitons vous remercier !</a:t>
            </a:r>
          </a:p>
          <a:p>
            <a:pPr algn="ctr"/>
            <a:endParaRPr lang="fr-FR" dirty="0" smtClean="0">
              <a:solidFill>
                <a:srgbClr val="5B4936"/>
              </a:solidFill>
              <a:latin typeface="Berlin Sans FB" pitchFamily="34" charset="0"/>
            </a:endParaRPr>
          </a:p>
          <a:p>
            <a:pPr algn="ctr"/>
            <a:endParaRPr lang="fr-FR" dirty="0" smtClean="0">
              <a:solidFill>
                <a:srgbClr val="5B4936"/>
              </a:solidFill>
              <a:latin typeface="Berlin Sans FB" pitchFamily="34" charset="0"/>
            </a:endParaRPr>
          </a:p>
          <a:p>
            <a:pPr algn="ctr"/>
            <a:endParaRPr lang="fr-FR" dirty="0" smtClean="0">
              <a:solidFill>
                <a:srgbClr val="5B4936"/>
              </a:solidFill>
              <a:latin typeface="Berlin Sans FB" pitchFamily="34" charset="0"/>
            </a:endParaRPr>
          </a:p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Nous remercions également nos futurs partenaires et fournisseurs.</a:t>
            </a:r>
          </a:p>
          <a:p>
            <a:pPr algn="ctr"/>
            <a:r>
              <a:rPr lang="fr-FR" dirty="0" smtClean="0">
                <a:solidFill>
                  <a:srgbClr val="5B4936"/>
                </a:solidFill>
                <a:latin typeface="Berlin Sans FB" pitchFamily="34" charset="0"/>
              </a:rPr>
              <a:t>Et surtout, nos accompagnateurs et les personnes qui ont confiance dans ce projet :</a:t>
            </a:r>
            <a:endParaRPr lang="fr-FR" dirty="0">
              <a:solidFill>
                <a:srgbClr val="5B4936"/>
              </a:solidFill>
              <a:latin typeface="Berlin Sans FB" pitchFamily="34" charset="0"/>
            </a:endParaRPr>
          </a:p>
        </p:txBody>
      </p:sp>
      <p:pic>
        <p:nvPicPr>
          <p:cNvPr id="15" name="Image 14" descr="boulognedevelopp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661248"/>
            <a:ext cx="2448272" cy="590592"/>
          </a:xfrm>
          <a:prstGeom prst="rect">
            <a:avLst/>
          </a:prstGeom>
        </p:spPr>
      </p:pic>
      <p:pic>
        <p:nvPicPr>
          <p:cNvPr id="18" name="Image 17" descr="CCI-Litto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3048006" cy="880874"/>
          </a:xfrm>
          <a:prstGeom prst="rect">
            <a:avLst/>
          </a:prstGeom>
        </p:spPr>
      </p:pic>
      <p:pic>
        <p:nvPicPr>
          <p:cNvPr id="19" name="Image 18" descr="initiati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437112"/>
            <a:ext cx="2857500" cy="904875"/>
          </a:xfrm>
          <a:prstGeom prst="rect">
            <a:avLst/>
          </a:prstGeom>
        </p:spPr>
      </p:pic>
      <p:pic>
        <p:nvPicPr>
          <p:cNvPr id="22" name="Image 21" descr="st leon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437112"/>
            <a:ext cx="2457450" cy="1857375"/>
          </a:xfrm>
          <a:prstGeom prst="rect">
            <a:avLst/>
          </a:prstGeom>
        </p:spPr>
      </p:pic>
      <p:pic>
        <p:nvPicPr>
          <p:cNvPr id="24" name="Image 23" descr="yes week-e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589240"/>
            <a:ext cx="2376264" cy="912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659</Words>
  <Application>Microsoft Office PowerPoint</Application>
  <PresentationFormat>Affichage à l'écran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mon pc</dc:creator>
  <cp:lastModifiedBy>mon pc</cp:lastModifiedBy>
  <cp:revision>41</cp:revision>
  <dcterms:created xsi:type="dcterms:W3CDTF">2025-10-13T13:24:52Z</dcterms:created>
  <dcterms:modified xsi:type="dcterms:W3CDTF">2025-10-16T17:09:54Z</dcterms:modified>
</cp:coreProperties>
</file>